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Old Standard TT"/>
      <p:regular r:id="rId28"/>
      <p:bold r:id="rId29"/>
      <p: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ldStandardT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ldStandardT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5e65ca34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5e65ca34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5e65ca34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5e65ca34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ea3b3a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ea3b3a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ea3b3a0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ea3b3a0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ea3b3a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ea3b3a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6ea3b3a0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6ea3b3a0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6ea3b3a0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6ea3b3a0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ea3b3a0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ea3b3a0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ea3b3a0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ea3b3a0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6ea3b3a0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6ea3b3a0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ld Standard TT"/>
              <a:buChar char="●"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Task of machine translation is to change one source language word succession into another objective language word grouping which is semantically the same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Source - https://www.analyticssteps.com/blogs/4-types-machine-translation-nlp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ea3b3a0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ea3b3a0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6ea3b3a0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6ea3b3a0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6ea3b3a06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6ea3b3a0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5e65ca3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5e65ca3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5e65ca34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5e65ca34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5e65ca34b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5e65ca34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5e65ca34b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5e65ca34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5e65ca34b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5e65ca3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analyticssteps.com/blogs/4-types-machine-translation-nlp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1706.03762.pdf" TargetMode="External"/><Relationship Id="rId4" Type="http://schemas.openxmlformats.org/officeDocument/2006/relationships/hyperlink" Target="https://dl.acm.org/doi/10.1145/3140107.3140111" TargetMode="External"/><Relationship Id="rId9" Type="http://schemas.openxmlformats.org/officeDocument/2006/relationships/hyperlink" Target="https://arxiv.org/pdf/1810.04805.pdf" TargetMode="External"/><Relationship Id="rId5" Type="http://schemas.openxmlformats.org/officeDocument/2006/relationships/hyperlink" Target="https://arxiv.org/pdf/2002.06823.pdf" TargetMode="External"/><Relationship Id="rId6" Type="http://schemas.openxmlformats.org/officeDocument/2006/relationships/hyperlink" Target="https://www.researchgate.net/publication/319351932_Neural_Machine_Translation_of_Indian_Languages" TargetMode="External"/><Relationship Id="rId7" Type="http://schemas.openxmlformats.org/officeDocument/2006/relationships/hyperlink" Target="https://arxiv.org/abs/2007.07691" TargetMode="External"/><Relationship Id="rId8" Type="http://schemas.openxmlformats.org/officeDocument/2006/relationships/hyperlink" Target="https://arxiv.org/pdf/1810.04805.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degruyter.com/document/doi/10.1515/jisys-2018-0065/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analyticssteps.com/blogs/4-types-machine-translation-nl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eon.iiit.ac.in/~jerin/bhasha/" TargetMode="External"/><Relationship Id="rId4" Type="http://schemas.openxmlformats.org/officeDocument/2006/relationships/hyperlink" Target="https://www.kaggle.com/taruntiwarihp/pm-india-mann-ki-baat" TargetMode="External"/><Relationship Id="rId5" Type="http://schemas.openxmlformats.org/officeDocument/2006/relationships/hyperlink" Target="http://lotus.kuee.kyoto-u.ac.jp/WAT/indic-multilingual/" TargetMode="External"/><Relationship Id="rId6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7405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Malayalam to </a:t>
            </a:r>
            <a:r>
              <a:rPr b="1" lang="en"/>
              <a:t>Telugu</a:t>
            </a:r>
            <a:r>
              <a:rPr b="1" lang="en"/>
              <a:t> Translation</a:t>
            </a:r>
            <a:endParaRPr b="1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Student Name: Pranav Deep. 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Course Instructor: </a:t>
            </a:r>
            <a:r>
              <a:rPr lang="en" sz="1800"/>
              <a:t>Dr. Himangshu Sarma</a:t>
            </a:r>
            <a:endParaRPr sz="1800"/>
          </a:p>
        </p:txBody>
      </p:sp>
      <p:sp>
        <p:nvSpPr>
          <p:cNvPr id="61" name="Google Shape;61;p13"/>
          <p:cNvSpPr txBox="1"/>
          <p:nvPr/>
        </p:nvSpPr>
        <p:spPr>
          <a:xfrm>
            <a:off x="512700" y="528925"/>
            <a:ext cx="835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NLP Project - Project Proposal &amp; Literature Review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3300" y="3392350"/>
            <a:ext cx="1640900" cy="16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512700" y="151575"/>
            <a:ext cx="81186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Dataset Stats</a:t>
            </a:r>
            <a:endParaRPr b="1" sz="4400">
              <a:solidFill>
                <a:srgbClr val="00FFFF"/>
              </a:solidFill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7530" l="18580" r="12296" t="51983"/>
          <a:stretch/>
        </p:blipFill>
        <p:spPr>
          <a:xfrm>
            <a:off x="403650" y="1379750"/>
            <a:ext cx="8159851" cy="3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705675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AutoNum type="arabicParenR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Transformers [1] 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3">
            <a:alphaModFix/>
          </a:blip>
          <a:srcRect b="1450" l="16489" r="13668" t="19709"/>
          <a:stretch/>
        </p:blipFill>
        <p:spPr>
          <a:xfrm>
            <a:off x="560175" y="1504850"/>
            <a:ext cx="7646150" cy="352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705675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AutoNum type="arabicParenR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Transformers [1] 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7183" l="1574" r="4695" t="4996"/>
          <a:stretch/>
        </p:blipFill>
        <p:spPr>
          <a:xfrm>
            <a:off x="4255925" y="1079800"/>
            <a:ext cx="4638850" cy="39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1444" l="36688" r="34072" t="20062"/>
          <a:stretch/>
        </p:blipFill>
        <p:spPr>
          <a:xfrm>
            <a:off x="385575" y="1535050"/>
            <a:ext cx="3717576" cy="35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705675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AutoNum type="arabicParenR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Transformers [1] 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2368" r="6181" t="3035"/>
          <a:stretch/>
        </p:blipFill>
        <p:spPr>
          <a:xfrm>
            <a:off x="4011600" y="1120375"/>
            <a:ext cx="5056200" cy="38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4">
            <a:alphaModFix/>
          </a:blip>
          <a:srcRect b="1444" l="36688" r="34072" t="20062"/>
          <a:stretch/>
        </p:blipFill>
        <p:spPr>
          <a:xfrm>
            <a:off x="152400" y="1429750"/>
            <a:ext cx="3717576" cy="35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705675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AutoNum type="arabicParenR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Transformers [1] 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0" l="-4253" r="0" t="0"/>
          <a:stretch/>
        </p:blipFill>
        <p:spPr>
          <a:xfrm>
            <a:off x="3647900" y="1120375"/>
            <a:ext cx="5449051" cy="38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4">
            <a:alphaModFix/>
          </a:blip>
          <a:srcRect b="1444" l="36688" r="34072" t="20062"/>
          <a:stretch/>
        </p:blipFill>
        <p:spPr>
          <a:xfrm>
            <a:off x="141675" y="1477225"/>
            <a:ext cx="3717576" cy="35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67450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AutoNum type="arabicParenR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Transformers [1] 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175" y="1352800"/>
            <a:ext cx="5171851" cy="36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4">
            <a:alphaModFix/>
          </a:blip>
          <a:srcRect b="1444" l="36688" r="34072" t="20062"/>
          <a:stretch/>
        </p:blipFill>
        <p:spPr>
          <a:xfrm>
            <a:off x="72750" y="1482213"/>
            <a:ext cx="3717576" cy="35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567450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AutoNum type="arabicParenR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Transformers [1] 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945750" y="2495350"/>
            <a:ext cx="14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Results</a:t>
            </a:r>
            <a:endParaRPr b="1"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11118" l="17582" r="16541" t="32868"/>
          <a:stretch/>
        </p:blipFill>
        <p:spPr>
          <a:xfrm>
            <a:off x="2539800" y="1619200"/>
            <a:ext cx="6014198" cy="31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705675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2) Deep Bidirectional Encoder [2]: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9500" l="52603" r="9250" t="29164"/>
          <a:stretch/>
        </p:blipFill>
        <p:spPr>
          <a:xfrm>
            <a:off x="329950" y="1469575"/>
            <a:ext cx="4493074" cy="356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4925250" y="2007925"/>
            <a:ext cx="3695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architecture looks at both the left side of the word and the right side of the word in the sentence while generating context.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though sounds very similar to BERT, is slightly different as it does not use the concept of attention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705675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2) Deep Bidirectional Encoder [2]: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b="16297" l="12149" r="42720" t="31029"/>
          <a:stretch/>
        </p:blipFill>
        <p:spPr>
          <a:xfrm>
            <a:off x="3029900" y="1630300"/>
            <a:ext cx="5478149" cy="32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1193100" y="2495350"/>
            <a:ext cx="14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Results</a:t>
            </a:r>
            <a:endParaRPr b="1"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705675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3) BERT-fused model for NMT [3]: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651025" y="1415150"/>
            <a:ext cx="801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BERT is first used to extract inputs for an input sequence.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Then, the representations are fused with each layer of the encoder and decoder of the NMT model through attention mechanisms.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Compared to standard NMT, in addition to BERT, there are two extra attention modules, the BERT-encoder attention and BERT-decoder attention.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4236" l="19808" r="20293" t="32242"/>
          <a:stretch/>
        </p:blipFill>
        <p:spPr>
          <a:xfrm>
            <a:off x="1033075" y="2687975"/>
            <a:ext cx="7245898" cy="240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466200" y="278350"/>
            <a:ext cx="8211600" cy="10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What is Machine Translation?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59875" y="1515650"/>
            <a:ext cx="80133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Machine translation (MT) is the task to translate a text from a source language to its counterpart in a target language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ld Standard TT"/>
              <a:buChar char="●"/>
            </a:pPr>
            <a:r>
              <a:rPr b="1"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Types of Machine Translation:</a:t>
            </a:r>
            <a:endParaRPr b="1"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Statistical Machine Translation or SMT :</a:t>
            </a:r>
            <a:r>
              <a:rPr lang="en" sz="1600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b="1" lang="en" sz="1600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Misses context</a:t>
            </a:r>
            <a:endParaRPr b="1" sz="1600">
              <a:solidFill>
                <a:srgbClr val="00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Rule-based Machine Translation or RBMT : </a:t>
            </a:r>
            <a:r>
              <a:rPr b="1" lang="en" sz="1600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Needs broad editing</a:t>
            </a:r>
            <a:endParaRPr b="1" sz="1600">
              <a:solidFill>
                <a:srgbClr val="00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Hybrid Machine Translation or HMT : </a:t>
            </a:r>
            <a:r>
              <a:rPr b="1" lang="en" sz="1600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Large scale manual translation needed</a:t>
            </a:r>
            <a:endParaRPr b="1" sz="1600">
              <a:solidFill>
                <a:srgbClr val="00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Neural Machine Translation or NMT : </a:t>
            </a:r>
            <a:r>
              <a:rPr b="1" lang="en" sz="1600">
                <a:solidFill>
                  <a:srgbClr val="00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Uses Neural Networks</a:t>
            </a:r>
            <a:endParaRPr b="1" sz="1600">
              <a:solidFill>
                <a:srgbClr val="00FF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63750" y="4510575"/>
            <a:ext cx="82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Acknowledgement : </a:t>
            </a: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www.analyticssteps.com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Proposed Methodology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705675" y="1079800"/>
            <a:ext cx="7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3) BERT-fused model for NMT [3]: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12734" l="41551" r="22226" t="49676"/>
          <a:stretch/>
        </p:blipFill>
        <p:spPr>
          <a:xfrm>
            <a:off x="2531247" y="1589649"/>
            <a:ext cx="5664653" cy="330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 txBox="1"/>
          <p:nvPr/>
        </p:nvSpPr>
        <p:spPr>
          <a:xfrm>
            <a:off x="1127625" y="2837300"/>
            <a:ext cx="14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Results</a:t>
            </a:r>
            <a:endParaRPr b="1" sz="18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Bibliography(</a:t>
            </a:r>
            <a:r>
              <a:rPr b="1" lang="en" sz="4400">
                <a:solidFill>
                  <a:srgbClr val="00FFFF"/>
                </a:solidFill>
              </a:rPr>
              <a:t>1/2</a:t>
            </a:r>
            <a:r>
              <a:rPr b="1" lang="en" sz="4400">
                <a:solidFill>
                  <a:srgbClr val="00FFFF"/>
                </a:solidFill>
              </a:rPr>
              <a:t>)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523800" y="1113100"/>
            <a:ext cx="83955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[1] Vaswani, A., Shazeer, N., Parmar, N., Uszkoreit, J., Jones, L., Gomez, A. N., Kaiser, Ł., and Polosukhin, I. (2017).  “</a:t>
            </a: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Attention is all you need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.” (In NIPS)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[2] Revanuru, Karthik &amp; Turlapaty, Kaushik &amp; Rao, Shrisha. (2017). </a:t>
            </a: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Neural Machine Translation of Indian Languages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10.1145/3140107.3140111.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[3] Jinhua Zhu1, Yingce Xia, Lijun Wu, Di He, Tao Qin, Wengang Zhou1, Houqiang Li, Tie-Yan Liu (2020) “</a:t>
            </a: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INCORPORATING BERT INTO NEURAL MACHINE TRANSLATION</a:t>
            </a:r>
            <a:r>
              <a:rPr b="1"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” (ICLR)</a:t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[4] Himanshu Choudhary, Shivansh Rao, Rajesh Rohilla(April 2020). “</a:t>
            </a: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Neural Machine Translation for Low-Resourced Indian Languages</a:t>
            </a:r>
            <a:r>
              <a:rPr b="1"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”.</a:t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[5] Siripragada, Shashank, et al. "</a:t>
            </a: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multilingual parallel corpora collection effort for Indian languages</a:t>
            </a:r>
            <a:r>
              <a:rPr b="1"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." arXiv preprint arXiv:2007.07691 (2020).</a:t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[6] Jacob Devlin, Ming-Wei Chang, Kenton Lee, and Kristina Toutanova. </a:t>
            </a: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Bert: Pre-training of deep</a:t>
            </a:r>
            <a:endParaRPr b="1">
              <a:solidFill>
                <a:srgbClr val="00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bidirectional transformers for language understanding</a:t>
            </a:r>
            <a:r>
              <a:rPr b="1"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NAACL, 2019.</a:t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446650" y="235300"/>
            <a:ext cx="8118600" cy="8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Bibliography(2/2)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218" name="Google Shape;218;p34"/>
          <p:cNvSpPr txBox="1"/>
          <p:nvPr/>
        </p:nvSpPr>
        <p:spPr>
          <a:xfrm>
            <a:off x="523800" y="1113100"/>
            <a:ext cx="8395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[7] Pathak, Amarnath and Pakray, Partha. "</a:t>
            </a: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Neural Machine Translation for Indian Languages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" Journal of Intelligent Systems, vol. 28, no. 3, 2019, pp. 465-477.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[8] Datasets: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-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PIB Corpus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-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PM Mann ki Baat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-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MultiIndicMT Dataset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-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CCAligned: A Massive Collection of Cross-lingual Web-Document Pairs ( Not sure if I’ll use this)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55100" y="206250"/>
            <a:ext cx="9103800" cy="8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00FFFF"/>
                </a:solidFill>
              </a:rPr>
              <a:t>Neural Machine Translation </a:t>
            </a:r>
            <a:r>
              <a:rPr b="1" lang="en" sz="4200">
                <a:solidFill>
                  <a:srgbClr val="00FFFF"/>
                </a:solidFill>
              </a:rPr>
              <a:t>(</a:t>
            </a:r>
            <a:r>
              <a:rPr b="1" lang="en" sz="4200">
                <a:solidFill>
                  <a:srgbClr val="00FFFF"/>
                </a:solidFill>
              </a:rPr>
              <a:t>NMT)</a:t>
            </a:r>
            <a:endParaRPr b="1" sz="4200">
              <a:solidFill>
                <a:srgbClr val="00FFFF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51100" y="1304250"/>
            <a:ext cx="78345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NMT relies upon neural network models (based on the human brain) to build statistical models with the end goal of translation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Advantages:</a:t>
            </a:r>
            <a:endParaRPr b="1" sz="1800">
              <a:solidFill>
                <a:srgbClr val="00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gives a solitary system that can be prepared to unravel the source and target text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Subsequently, it doesn't rely upon specific systems that are regular to other machine translation systems, particularly SMT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65600" y="4306875"/>
            <a:ext cx="80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Acknowledgement : </a:t>
            </a:r>
            <a:r>
              <a:rPr b="1" lang="en" u="sng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www.analyticssteps.com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545725" y="341175"/>
            <a:ext cx="81186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Challenges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771525" y="1276700"/>
            <a:ext cx="8073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There are many challenging aspects of Machine Translation: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large variety of languages, alphabets and grammars</a:t>
            </a:r>
            <a:b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task to translate a sequence (a sentence for example) to a sequence is harder for a computer than working with numbers only</a:t>
            </a:r>
            <a:b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There is no one correct answer 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e.g.: translating from a language without gender-dependent pronouns, he and she can be the same)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Telugu, Malayalam are categorized as low resourced languages</a:t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25400" y="205450"/>
            <a:ext cx="8293200" cy="8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Motivation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22600" y="1173550"/>
            <a:ext cx="781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160825" y="1316800"/>
            <a:ext cx="6620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b="1" lang="en">
                <a:solidFill>
                  <a:srgbClr val="00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Nationalism</a:t>
            </a:r>
            <a:r>
              <a:rPr b="1"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: 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Dravidian language speakers contribute to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220-230 million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population, but we’re still being categorized as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</a:t>
            </a:r>
            <a:r>
              <a:rPr b="1" i="1"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Low Resource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”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(On a lighter note).......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 understand if my Malayali friends are cursing me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7282" l="4293" r="3182" t="1235"/>
          <a:stretch/>
        </p:blipFill>
        <p:spPr>
          <a:xfrm>
            <a:off x="5334600" y="218963"/>
            <a:ext cx="3694399" cy="47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267075" y="18441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Datasets</a:t>
            </a:r>
            <a:r>
              <a:rPr b="1" lang="en" sz="1800"/>
              <a:t>[8]</a:t>
            </a:r>
            <a:endParaRPr b="1" sz="1800"/>
          </a:p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4955425" y="1194325"/>
            <a:ext cx="3837000" cy="25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Press Information Bureau Corpus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PM Mann ki baat data set</a:t>
            </a:r>
            <a:r>
              <a:rPr lang="en">
                <a:solidFill>
                  <a:srgbClr val="FFFFFF"/>
                </a:solidFill>
              </a:rPr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MultiIndicMT Dataset</a:t>
            </a:r>
            <a:endParaRPr u="sng">
              <a:solidFill>
                <a:srgbClr val="FFFFFF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b="14122" l="0" r="0" t="-20630"/>
          <a:stretch/>
        </p:blipFill>
        <p:spPr>
          <a:xfrm>
            <a:off x="48925" y="-155800"/>
            <a:ext cx="4481499" cy="22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438375" y="3684875"/>
            <a:ext cx="81186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PIB Corpus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47750" y="405075"/>
            <a:ext cx="83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95350" y="1224975"/>
            <a:ext cx="6753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Press Information Bureau(PIB) is an Indian government agency responsible for communications to media (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across 12 Indian languages).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These translations can be considered as expert translations and are fluent by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nature as the speeches are addressed to people across India speaking many languages.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Telugu - Malayalam parallel corpus ~ 13k sentences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corpus is to be used as training set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Sentence aligned translation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688" y="10725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38375" y="3684875"/>
            <a:ext cx="81186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MultiIndicMT Dataset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247750" y="405075"/>
            <a:ext cx="83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95350" y="1224975"/>
            <a:ext cx="6753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Contains a wide variety of Indic language samples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These translations can be considered as expert translations and are fluent by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nature as the speeches are addressed to people across India speaking many languages.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Telugu - Malayalam parallel corpus ~ 1k sentences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corpus is to be used as validation set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English is used as a pivot language in some data sets.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Therefore, some pre processing is required to use this dataset.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000" y="1407750"/>
            <a:ext cx="2394850" cy="17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38375" y="3684875"/>
            <a:ext cx="8118600" cy="7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00FFFF"/>
                </a:solidFill>
              </a:rPr>
              <a:t>PM’s Mann ki Baat(MKB)</a:t>
            </a:r>
            <a:endParaRPr b="1" sz="4400">
              <a:solidFill>
                <a:srgbClr val="00FFFF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247750" y="405075"/>
            <a:ext cx="83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400150" y="1072575"/>
            <a:ext cx="6753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MKB is a transcribed source of our honorable PM’s speeches across 12 Indian languages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These translations can be considered as expert translations and are fluent by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nature as the speeches are addressed to people across India speaking many languages.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Telugu - Malayalam parallel corpus ~ 3k sentences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corpus is to be used as test set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ld Standard TT"/>
              <a:buChar char="●"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Sentence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aligned</a:t>
            </a: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translation 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750" y="1166325"/>
            <a:ext cx="1648250" cy="16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